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906000" type="A4"/>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DE"/>
    <a:srgbClr val="FFC1C2"/>
    <a:srgbClr val="FFF7F7"/>
    <a:srgbClr val="FFA3A5"/>
    <a:srgbClr val="FDAD5D"/>
    <a:srgbClr val="FF9933"/>
    <a:srgbClr val="E9517C"/>
    <a:srgbClr val="B51744"/>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4" d="100"/>
          <a:sy n="44" d="100"/>
        </p:scale>
        <p:origin x="225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3192243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78794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3031007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1084408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1743146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678203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402429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3019225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295977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1077842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4482E82-7433-40D1-99DD-74AB1805888D}" type="datetimeFigureOut">
              <a:rPr kumimoji="1" lang="ja-JP" altLang="en-US" smtClean="0"/>
              <a:t>2025/11/26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3255521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D4482E82-7433-40D1-99DD-74AB1805888D}" type="datetimeFigureOut">
              <a:rPr kumimoji="1" lang="ja-JP" altLang="en-US" smtClean="0"/>
              <a:t>2025/11/26</a:t>
            </a:fld>
            <a:endParaRPr kumimoji="1" lang="ja-JP" altLang="en-US"/>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37883FD0-942A-42F4-8460-1BEA47A7C24B}" type="slidenum">
              <a:rPr kumimoji="1" lang="ja-JP" altLang="en-US" smtClean="0"/>
              <a:t>‹#›</a:t>
            </a:fld>
            <a:endParaRPr kumimoji="1" lang="ja-JP" altLang="en-US"/>
          </a:p>
        </p:txBody>
      </p:sp>
    </p:spTree>
    <p:extLst>
      <p:ext uri="{BB962C8B-B14F-4D97-AF65-F5344CB8AC3E}">
        <p14:creationId xmlns:p14="http://schemas.microsoft.com/office/powerpoint/2010/main" val="23228770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otGrid">
          <a:fgClr>
            <a:srgbClr val="FFA3A5"/>
          </a:fgClr>
          <a:bgClr>
            <a:schemeClr val="bg1"/>
          </a:bgClr>
        </a:pattFill>
        <a:effectLst/>
      </p:bgPr>
    </p:bg>
    <p:spTree>
      <p:nvGrpSpPr>
        <p:cNvPr id="1" name=""/>
        <p:cNvGrpSpPr/>
        <p:nvPr/>
      </p:nvGrpSpPr>
      <p:grpSpPr>
        <a:xfrm>
          <a:off x="0" y="0"/>
          <a:ext cx="0" cy="0"/>
          <a:chOff x="0" y="0"/>
          <a:chExt cx="0" cy="0"/>
        </a:xfrm>
      </p:grpSpPr>
      <p:sp>
        <p:nvSpPr>
          <p:cNvPr id="3" name="角丸四角形 2"/>
          <p:cNvSpPr/>
          <p:nvPr/>
        </p:nvSpPr>
        <p:spPr>
          <a:xfrm>
            <a:off x="227727" y="169501"/>
            <a:ext cx="6436070" cy="9360054"/>
          </a:xfrm>
          <a:prstGeom prst="roundRect">
            <a:avLst/>
          </a:prstGeom>
          <a:pattFill prst="pct5">
            <a:fgClr>
              <a:srgbClr val="FFA3A5"/>
            </a:fgClr>
            <a:bgClr>
              <a:schemeClr val="bg1"/>
            </a:bgClr>
          </a:pattFill>
          <a:ln w="1905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9488" y="341268"/>
            <a:ext cx="5280581" cy="388062"/>
          </a:xfrm>
          <a:prstGeom prst="rect">
            <a:avLst/>
          </a:prstGeom>
          <a:solidFill>
            <a:schemeClr val="bg1">
              <a:alpha val="0"/>
            </a:schemeClr>
          </a:solidFill>
        </p:spPr>
      </p:pic>
      <p:sp>
        <p:nvSpPr>
          <p:cNvPr id="7" name="テキスト ボックス 6"/>
          <p:cNvSpPr txBox="1"/>
          <p:nvPr/>
        </p:nvSpPr>
        <p:spPr>
          <a:xfrm>
            <a:off x="1917111" y="1505676"/>
            <a:ext cx="3860700" cy="261610"/>
          </a:xfrm>
          <a:prstGeom prst="rect">
            <a:avLst/>
          </a:prstGeom>
          <a:solidFill>
            <a:schemeClr val="bg1"/>
          </a:solidFill>
          <a:ln>
            <a:noFill/>
          </a:ln>
        </p:spPr>
        <p:txBody>
          <a:bodyPr wrap="square" rtlCol="0">
            <a:spAutoFit/>
          </a:bodyPr>
          <a:lstStyle/>
          <a:p>
            <a:r>
              <a:rPr kumimoji="1" lang="ja-JP" altLang="en-US" sz="1100" b="1" dirty="0">
                <a:ln w="0"/>
                <a:latin typeface="HG丸ｺﾞｼｯｸM-PRO" panose="020F0600000000000000" pitchFamily="50" charset="-128"/>
                <a:ea typeface="HG丸ｺﾞｼｯｸM-PRO" panose="020F0600000000000000" pitchFamily="50" charset="-128"/>
              </a:rPr>
              <a:t>かがわ子育て支援県民会議会員の取組みレポート</a:t>
            </a:r>
            <a:r>
              <a:rPr lang="ja-JP" altLang="en-US" sz="1100" b="1" dirty="0">
                <a:ln w="0"/>
                <a:latin typeface="HG丸ｺﾞｼｯｸM-PRO" panose="020F0600000000000000" pitchFamily="50" charset="-128"/>
                <a:ea typeface="HG丸ｺﾞｼｯｸM-PRO" panose="020F0600000000000000" pitchFamily="50" charset="-128"/>
              </a:rPr>
              <a:t>  </a:t>
            </a:r>
            <a:r>
              <a:rPr lang="en-US" altLang="ja-JP" sz="1100" b="1" dirty="0">
                <a:ln w="0"/>
                <a:latin typeface="HG丸ｺﾞｼｯｸM-PRO" panose="020F0600000000000000" pitchFamily="50" charset="-128"/>
                <a:ea typeface="HG丸ｺﾞｼｯｸM-PRO" panose="020F0600000000000000" pitchFamily="50" charset="-128"/>
              </a:rPr>
              <a:t>Vol.10</a:t>
            </a:r>
          </a:p>
        </p:txBody>
      </p:sp>
      <p:sp>
        <p:nvSpPr>
          <p:cNvPr id="8" name="テキスト ボックス 7"/>
          <p:cNvSpPr txBox="1"/>
          <p:nvPr/>
        </p:nvSpPr>
        <p:spPr>
          <a:xfrm>
            <a:off x="1780564" y="757960"/>
            <a:ext cx="4670353" cy="769441"/>
          </a:xfrm>
          <a:prstGeom prst="rect">
            <a:avLst/>
          </a:prstGeom>
          <a:solidFill>
            <a:schemeClr val="bg1"/>
          </a:solidFill>
          <a:ln>
            <a:noFill/>
          </a:ln>
        </p:spPr>
        <p:txBody>
          <a:bodyPr wrap="square" rtlCol="0">
            <a:spAutoFit/>
          </a:bodyPr>
          <a:lstStyle/>
          <a:p>
            <a:r>
              <a:rPr kumimoji="1" lang="ja-JP" altLang="en-US" sz="11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県を含む官民６６団体で構成する「かがわ子育て支援県民会議」では、毎月１９日を「かがわ育児の日」（育＝い（１）く（９）児の日）として提唱。育児の日を普及させ、安心して子どもを生み育てることができる環境づくりを進めています。</a:t>
            </a:r>
          </a:p>
        </p:txBody>
      </p:sp>
      <p:sp>
        <p:nvSpPr>
          <p:cNvPr id="10" name="角丸四角形 9"/>
          <p:cNvSpPr/>
          <p:nvPr/>
        </p:nvSpPr>
        <p:spPr>
          <a:xfrm>
            <a:off x="1933840" y="1805563"/>
            <a:ext cx="4409976" cy="495077"/>
          </a:xfrm>
          <a:prstGeom prst="roundRect">
            <a:avLst/>
          </a:prstGeom>
          <a:solidFill>
            <a:schemeClr val="bg1"/>
          </a:solid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n w="6600">
                  <a:solidFill>
                    <a:schemeClr val="accent2"/>
                  </a:solidFill>
                  <a:prstDash val="solid"/>
                </a:ln>
                <a:solidFill>
                  <a:srgbClr val="FFDDDE"/>
                </a:solidFill>
                <a:effectLst>
                  <a:outerShdw dist="38100" dir="2700000" algn="tl" rotWithShape="0">
                    <a:schemeClr val="accent2"/>
                  </a:outerShdw>
                </a:effectLst>
              </a:rPr>
              <a:t>香川大学「ぬいぐるみ病院」</a:t>
            </a:r>
            <a:endParaRPr lang="en-US" altLang="ja-JP" sz="1600" b="1" dirty="0">
              <a:ln w="6600">
                <a:solidFill>
                  <a:schemeClr val="accent2"/>
                </a:solidFill>
                <a:prstDash val="solid"/>
              </a:ln>
              <a:solidFill>
                <a:srgbClr val="FFDDDE"/>
              </a:solidFill>
              <a:effectLst>
                <a:outerShdw dist="38100" dir="2700000" algn="tl" rotWithShape="0">
                  <a:schemeClr val="accent2"/>
                </a:outerShdw>
              </a:effectLst>
            </a:endParaRPr>
          </a:p>
        </p:txBody>
      </p:sp>
      <p:sp>
        <p:nvSpPr>
          <p:cNvPr id="17" name="テキスト ボックス 16"/>
          <p:cNvSpPr txBox="1"/>
          <p:nvPr/>
        </p:nvSpPr>
        <p:spPr>
          <a:xfrm>
            <a:off x="1817630" y="2358433"/>
            <a:ext cx="4506916" cy="830997"/>
          </a:xfrm>
          <a:prstGeom prst="rect">
            <a:avLst/>
          </a:prstGeom>
          <a:noFill/>
        </p:spPr>
        <p:txBody>
          <a:bodyPr wrap="square" rtlCol="0">
            <a:spAutoFit/>
          </a:bodyPr>
          <a:lstStyle/>
          <a:p>
            <a:pPr indent="0"/>
            <a:r>
              <a:rPr lang="ja-JP" altLang="en-US" sz="1200" dirty="0">
                <a:latin typeface="メイリオ" panose="020B0604030504040204" pitchFamily="50" charset="-128"/>
                <a:ea typeface="メイリオ" panose="020B0604030504040204" pitchFamily="50" charset="-128"/>
              </a:rPr>
              <a:t>日　　　　時　①令和７</a:t>
            </a:r>
            <a:r>
              <a:rPr kumimoji="1" lang="ja-JP" altLang="en-US" sz="1200" dirty="0">
                <a:latin typeface="メイリオ" panose="020B0604030504040204" pitchFamily="50" charset="-128"/>
                <a:ea typeface="メイリオ" panose="020B0604030504040204" pitchFamily="50" charset="-128"/>
              </a:rPr>
              <a:t>年</a:t>
            </a:r>
            <a:r>
              <a:rPr lang="en-US" altLang="ja-JP" sz="1200" dirty="0">
                <a:latin typeface="メイリオ" panose="020B0604030504040204" pitchFamily="50" charset="-128"/>
                <a:ea typeface="メイリオ" panose="020B0604030504040204" pitchFamily="50" charset="-128"/>
              </a:rPr>
              <a:t>10</a:t>
            </a:r>
            <a:r>
              <a:rPr kumimoji="1" lang="ja-JP" altLang="en-US" sz="1200" dirty="0">
                <a:latin typeface="メイリオ" panose="020B0604030504040204" pitchFamily="50" charset="-128"/>
                <a:ea typeface="メイリオ" panose="020B0604030504040204" pitchFamily="50" charset="-128"/>
              </a:rPr>
              <a:t>月</a:t>
            </a:r>
            <a:r>
              <a:rPr kumimoji="1" lang="en-US" altLang="ja-JP" sz="1200" dirty="0">
                <a:latin typeface="メイリオ" panose="020B0604030504040204" pitchFamily="50" charset="-128"/>
                <a:ea typeface="メイリオ" panose="020B0604030504040204" pitchFamily="50" charset="-128"/>
              </a:rPr>
              <a:t>25</a:t>
            </a:r>
            <a:r>
              <a:rPr kumimoji="1" lang="ja-JP" altLang="en-US" sz="1200" dirty="0">
                <a:latin typeface="メイリオ" panose="020B0604030504040204" pitchFamily="50" charset="-128"/>
                <a:ea typeface="メイリオ" panose="020B0604030504040204" pitchFamily="50" charset="-128"/>
              </a:rPr>
              <a:t>日（土）</a:t>
            </a:r>
            <a:endParaRPr kumimoji="1" lang="en-US" altLang="ja-JP" sz="1200" dirty="0">
              <a:latin typeface="メイリオ" panose="020B0604030504040204" pitchFamily="50" charset="-128"/>
              <a:ea typeface="メイリオ" panose="020B0604030504040204" pitchFamily="50" charset="-128"/>
            </a:endParaRPr>
          </a:p>
          <a:p>
            <a:pPr indent="0"/>
            <a:r>
              <a:rPr lang="ja-JP" altLang="en-US" sz="1200" dirty="0">
                <a:latin typeface="メイリオ" panose="020B0604030504040204" pitchFamily="50" charset="-128"/>
                <a:ea typeface="メイリオ" panose="020B0604030504040204" pitchFamily="50" charset="-128"/>
              </a:rPr>
              <a:t>　　　　　　　②令和７年</a:t>
            </a:r>
            <a:r>
              <a:rPr kumimoji="1" lang="en-US" altLang="ja-JP" sz="1200" dirty="0">
                <a:latin typeface="メイリオ" panose="020B0604030504040204" pitchFamily="50" charset="-128"/>
                <a:ea typeface="メイリオ" panose="020B0604030504040204" pitchFamily="50" charset="-128"/>
              </a:rPr>
              <a:t>11</a:t>
            </a:r>
            <a:r>
              <a:rPr kumimoji="1" lang="ja-JP" altLang="en-US" sz="1200" dirty="0">
                <a:latin typeface="メイリオ" panose="020B0604030504040204" pitchFamily="50" charset="-128"/>
                <a:ea typeface="メイリオ" panose="020B0604030504040204" pitchFamily="50" charset="-128"/>
              </a:rPr>
              <a:t>月</a:t>
            </a:r>
            <a:r>
              <a:rPr lang="en-US" altLang="ja-JP" sz="1200" dirty="0">
                <a:latin typeface="メイリオ" panose="020B0604030504040204" pitchFamily="50" charset="-128"/>
                <a:ea typeface="メイリオ" panose="020B0604030504040204" pitchFamily="50" charset="-128"/>
              </a:rPr>
              <a:t>16</a:t>
            </a:r>
            <a:r>
              <a:rPr lang="ja-JP" altLang="en-US" sz="1200" dirty="0">
                <a:latin typeface="メイリオ" panose="020B0604030504040204" pitchFamily="50" charset="-128"/>
                <a:ea typeface="メイリオ" panose="020B0604030504040204" pitchFamily="50" charset="-128"/>
              </a:rPr>
              <a:t>日（日）　　</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出展イベント　①「獅子たちの里　三木まんで願。」</a:t>
            </a:r>
            <a:endParaRPr lang="en-US" altLang="ja-JP" sz="1200" dirty="0">
              <a:latin typeface="メイリオ" panose="020B0604030504040204" pitchFamily="50" charset="-128"/>
              <a:ea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　　　　　②「わははファミリーフェスティバル</a:t>
            </a:r>
            <a:r>
              <a:rPr lang="en-US" altLang="ja-JP" sz="1200" dirty="0">
                <a:latin typeface="メイリオ" panose="020B0604030504040204" pitchFamily="50" charset="-128"/>
                <a:ea typeface="メイリオ" panose="020B0604030504040204" pitchFamily="50" charset="-128"/>
              </a:rPr>
              <a:t>2025</a:t>
            </a:r>
            <a:r>
              <a:rPr lang="ja-JP" altLang="en-US" sz="1200" dirty="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489355" y="3181041"/>
            <a:ext cx="6085460" cy="761747"/>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　</a:t>
            </a:r>
            <a:r>
              <a:rPr kumimoji="1" lang="ja-JP" altLang="en-US" sz="1050" dirty="0">
                <a:latin typeface="メイリオ" panose="020B0604030504040204" pitchFamily="50" charset="-128"/>
                <a:ea typeface="メイリオ" panose="020B0604030504040204" pitchFamily="50" charset="-128"/>
              </a:rPr>
              <a:t>香川大学が実施する「ぬいぐるみ病院」では、香川大学の医学部生</a:t>
            </a:r>
            <a:r>
              <a:rPr kumimoji="1" lang="en-US" altLang="ja-JP" sz="1050" dirty="0">
                <a:latin typeface="メイリオ" panose="020B0604030504040204" pitchFamily="50" charset="-128"/>
                <a:ea typeface="メイリオ" panose="020B0604030504040204" pitchFamily="50" charset="-128"/>
              </a:rPr>
              <a:t>34</a:t>
            </a:r>
            <a:r>
              <a:rPr kumimoji="1" lang="ja-JP" altLang="en-US" sz="1050" dirty="0">
                <a:latin typeface="メイリオ" panose="020B0604030504040204" pitchFamily="50" charset="-128"/>
                <a:ea typeface="メイリオ" panose="020B0604030504040204" pitchFamily="50" charset="-128"/>
              </a:rPr>
              <a:t>名（令和７年</a:t>
            </a:r>
            <a:r>
              <a:rPr kumimoji="1" lang="en-US" altLang="ja-JP" sz="1050" dirty="0">
                <a:latin typeface="メイリオ" panose="020B0604030504040204" pitchFamily="50" charset="-128"/>
                <a:ea typeface="メイリオ" panose="020B0604030504040204" pitchFamily="50" charset="-128"/>
              </a:rPr>
              <a:t>10</a:t>
            </a:r>
            <a:r>
              <a:rPr kumimoji="1" lang="ja-JP" altLang="en-US" sz="1050" dirty="0">
                <a:latin typeface="メイリオ" panose="020B0604030504040204" pitchFamily="50" charset="-128"/>
                <a:ea typeface="メイリオ" panose="020B0604030504040204" pitchFamily="50" charset="-128"/>
              </a:rPr>
              <a:t>月末時点）でお子様を対象に、ぬいぐるみを患者に見立て、お医者さんになりきり、診察を体験していただく取組みを実施しています</a:t>
            </a:r>
            <a:r>
              <a:rPr lang="ja-JP" altLang="en-US" sz="1050" dirty="0">
                <a:latin typeface="メイリオ" panose="020B0604030504040204" pitchFamily="50" charset="-128"/>
                <a:ea typeface="メイリオ" panose="020B0604030504040204" pitchFamily="50" charset="-128"/>
              </a:rPr>
              <a:t>。</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お子様が楽しめるよう、様々な工夫が凝らされていたのでご紹介します！</a:t>
            </a:r>
            <a:endParaRPr lang="en-US" altLang="ja-JP" sz="1050" dirty="0">
              <a:latin typeface="メイリオ" panose="020B0604030504040204" pitchFamily="50" charset="-128"/>
              <a:ea typeface="メイリオ" panose="020B0604030504040204" pitchFamily="50" charset="-128"/>
            </a:endParaRPr>
          </a:p>
        </p:txBody>
      </p:sp>
      <p:sp>
        <p:nvSpPr>
          <p:cNvPr id="27" name="テキスト ボックス 26"/>
          <p:cNvSpPr txBox="1"/>
          <p:nvPr/>
        </p:nvSpPr>
        <p:spPr>
          <a:xfrm>
            <a:off x="379453" y="4431556"/>
            <a:ext cx="3022605" cy="600164"/>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rPr>
              <a:t>子ども用の白衣や本物の聴診器、患者さん役となるぬいぐるみなど、診察に必要な道具を自分で選びます。</a:t>
            </a:r>
            <a:endParaRPr lang="en-US" altLang="ja-JP" sz="1100" dirty="0">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323622" y="6837107"/>
            <a:ext cx="3816388" cy="1061829"/>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rPr>
              <a:t>　今年度は、本記事にて紹介しているイベントを含め、６回の出展を予定しているそうです。</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部長である工藤さんは、「少しでも多くの方に参加してもらうことで、病院が苦手だというお子様を減らすとともに、医療に興味を持つお子様を増やすことも目標に、これからも活動していきたい。」とお話くださいました。</a:t>
            </a:r>
            <a:endParaRPr lang="en-US" altLang="ja-JP" sz="1050" dirty="0">
              <a:latin typeface="メイリオ" panose="020B0604030504040204" pitchFamily="50" charset="-128"/>
              <a:ea typeface="メイリオ" panose="020B0604030504040204" pitchFamily="50" charset="-128"/>
            </a:endParaRPr>
          </a:p>
        </p:txBody>
      </p:sp>
      <p:sp>
        <p:nvSpPr>
          <p:cNvPr id="9" name="雲形吹き出し 8"/>
          <p:cNvSpPr/>
          <p:nvPr/>
        </p:nvSpPr>
        <p:spPr>
          <a:xfrm>
            <a:off x="236194" y="9115825"/>
            <a:ext cx="6534511" cy="717292"/>
          </a:xfrm>
          <a:prstGeom prst="cloudCallout">
            <a:avLst>
              <a:gd name="adj1" fmla="val -49037"/>
              <a:gd name="adj2" fmla="val 53515"/>
            </a:avLst>
          </a:prstGeom>
          <a:solidFill>
            <a:srgbClr val="FFDDDE"/>
          </a:solidFill>
        </p:spPr>
        <p:style>
          <a:lnRef idx="1">
            <a:schemeClr val="accent2"/>
          </a:lnRef>
          <a:fillRef idx="2">
            <a:schemeClr val="accent2"/>
          </a:fillRef>
          <a:effectRef idx="1">
            <a:schemeClr val="accent2"/>
          </a:effectRef>
          <a:fontRef idx="minor">
            <a:schemeClr val="dk1"/>
          </a:fontRef>
        </p:style>
        <p:txBody>
          <a:bodyPr rtlCol="0" anchor="ctr"/>
          <a:lstStyle/>
          <a:p>
            <a:endParaRPr kumimoji="1" lang="ja-JP" altLang="en-US" sz="1050" dirty="0"/>
          </a:p>
        </p:txBody>
      </p:sp>
      <p:sp>
        <p:nvSpPr>
          <p:cNvPr id="6" name="角丸四角形 5"/>
          <p:cNvSpPr/>
          <p:nvPr/>
        </p:nvSpPr>
        <p:spPr>
          <a:xfrm>
            <a:off x="675896" y="4005037"/>
            <a:ext cx="2319999" cy="387139"/>
          </a:xfrm>
          <a:prstGeom prst="roundRect">
            <a:avLst/>
          </a:prstGeom>
          <a:solidFill>
            <a:srgbClr val="FFF7F7"/>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a:t>診察前</a:t>
            </a:r>
            <a:endParaRPr kumimoji="1" lang="en-US" altLang="ja-JP" sz="1400" dirty="0"/>
          </a:p>
        </p:txBody>
      </p:sp>
      <p:sp>
        <p:nvSpPr>
          <p:cNvPr id="12" name="テキスト ボックス 11"/>
          <p:cNvSpPr txBox="1"/>
          <p:nvPr/>
        </p:nvSpPr>
        <p:spPr>
          <a:xfrm>
            <a:off x="1211276" y="9263960"/>
            <a:ext cx="4641618" cy="400110"/>
          </a:xfrm>
          <a:prstGeom prst="rect">
            <a:avLst/>
          </a:prstGeom>
          <a:noFill/>
        </p:spPr>
        <p:txBody>
          <a:bodyPr wrap="square" rtlCol="0">
            <a:spAutoFit/>
          </a:bodyPr>
          <a:lstStyle/>
          <a:p>
            <a:r>
              <a:rPr lang="ja-JP" altLang="en-US" sz="1000" dirty="0">
                <a:highlight>
                  <a:srgbClr val="FFDDDE"/>
                </a:highlight>
              </a:rPr>
              <a:t>お子様が大好きなぬいぐるみを使うことで、遊びながら楽しく医療への理解を深める</a:t>
            </a:r>
            <a:r>
              <a:rPr lang="ja-JP" altLang="en-US" sz="1000" dirty="0"/>
              <a:t>本</a:t>
            </a:r>
            <a:r>
              <a:rPr lang="ja-JP" altLang="en-US" sz="1000" dirty="0">
                <a:highlight>
                  <a:srgbClr val="FFDDDE"/>
                </a:highlight>
              </a:rPr>
              <a:t>取組み、気になる方はぜひ上記二次元コードから</a:t>
            </a:r>
            <a:r>
              <a:rPr lang="en-US" altLang="ja-JP" sz="1000" dirty="0">
                <a:highlight>
                  <a:srgbClr val="FFDDDE"/>
                </a:highlight>
              </a:rPr>
              <a:t>Instagram</a:t>
            </a:r>
            <a:r>
              <a:rPr lang="ja-JP" altLang="en-US" sz="1000" dirty="0">
                <a:highlight>
                  <a:srgbClr val="FFDDDE"/>
                </a:highlight>
              </a:rPr>
              <a:t>を覗いてみてください。</a:t>
            </a:r>
          </a:p>
        </p:txBody>
      </p:sp>
      <p:sp>
        <p:nvSpPr>
          <p:cNvPr id="19" name="正方形/長方形 18">
            <a:extLst>
              <a:ext uri="{FF2B5EF4-FFF2-40B4-BE49-F238E27FC236}">
                <a16:creationId xmlns:a16="http://schemas.microsoft.com/office/drawing/2014/main" id="{C92234A8-CE81-0E78-CF16-331152D1B183}"/>
              </a:ext>
            </a:extLst>
          </p:cNvPr>
          <p:cNvSpPr/>
          <p:nvPr/>
        </p:nvSpPr>
        <p:spPr>
          <a:xfrm>
            <a:off x="437107" y="1008257"/>
            <a:ext cx="1291210" cy="15629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a:extLst>
              <a:ext uri="{FF2B5EF4-FFF2-40B4-BE49-F238E27FC236}">
                <a16:creationId xmlns:a16="http://schemas.microsoft.com/office/drawing/2014/main" id="{1004B33C-BC3F-0341-6864-B6B6557389F4}"/>
              </a:ext>
            </a:extLst>
          </p:cNvPr>
          <p:cNvPicPr>
            <a:picLocks noChangeAspect="1"/>
          </p:cNvPicPr>
          <p:nvPr/>
        </p:nvPicPr>
        <p:blipFill>
          <a:blip r:embed="rId3" cstate="print">
            <a:extLst>
              <a:ext uri="{28A0092B-C50C-407E-A947-70E740481C1C}">
                <a14:useLocalDpi xmlns:a14="http://schemas.microsoft.com/office/drawing/2010/main" val="0"/>
              </a:ext>
            </a:extLst>
          </a:blip>
          <a:srcRect l="11299" r="14536"/>
          <a:stretch>
            <a:fillRect/>
          </a:stretch>
        </p:blipFill>
        <p:spPr>
          <a:xfrm>
            <a:off x="461936" y="978361"/>
            <a:ext cx="1214175" cy="1646999"/>
          </a:xfrm>
          <a:prstGeom prst="rect">
            <a:avLst/>
          </a:prstGeom>
        </p:spPr>
      </p:pic>
      <p:pic>
        <p:nvPicPr>
          <p:cNvPr id="15" name="図 14" descr="服を着ているクマのぬいぐるみと人形&#10;&#10;AI 生成コンテンツは誤りを含む可能性があります。">
            <a:extLst>
              <a:ext uri="{FF2B5EF4-FFF2-40B4-BE49-F238E27FC236}">
                <a16:creationId xmlns:a16="http://schemas.microsoft.com/office/drawing/2014/main" id="{0C0DB93F-78B0-E34E-DA40-FCABC25AC6B1}"/>
              </a:ext>
            </a:extLst>
          </p:cNvPr>
          <p:cNvPicPr>
            <a:picLocks noChangeAspect="1"/>
          </p:cNvPicPr>
          <p:nvPr/>
        </p:nvPicPr>
        <p:blipFill>
          <a:blip r:embed="rId4" cstate="print">
            <a:extLst>
              <a:ext uri="{28A0092B-C50C-407E-A947-70E740481C1C}">
                <a14:useLocalDpi xmlns:a14="http://schemas.microsoft.com/office/drawing/2010/main" val="0"/>
              </a:ext>
            </a:extLst>
          </a:blip>
          <a:srcRect r="19242"/>
          <a:stretch>
            <a:fillRect/>
          </a:stretch>
        </p:blipFill>
        <p:spPr>
          <a:xfrm rot="5400000">
            <a:off x="1813498" y="5090233"/>
            <a:ext cx="1538189" cy="1428513"/>
          </a:xfrm>
          <a:prstGeom prst="rect">
            <a:avLst/>
          </a:prstGeom>
          <a:solidFill>
            <a:srgbClr val="FFFFFF">
              <a:shade val="85000"/>
            </a:srgbClr>
          </a:solidFill>
          <a:ln w="88900" cap="sq">
            <a:solidFill>
              <a:srgbClr val="FFC1C2"/>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3" name="図 22" descr="靴を履いた子供&#10;&#10;AI 生成コンテンツは誤りを含む可能性があります。">
            <a:extLst>
              <a:ext uri="{FF2B5EF4-FFF2-40B4-BE49-F238E27FC236}">
                <a16:creationId xmlns:a16="http://schemas.microsoft.com/office/drawing/2014/main" id="{10C79E63-0C5D-05D7-5376-4FDDF909FDAB}"/>
              </a:ext>
            </a:extLst>
          </p:cNvPr>
          <p:cNvPicPr>
            <a:picLocks noChangeAspect="1"/>
          </p:cNvPicPr>
          <p:nvPr/>
        </p:nvPicPr>
        <p:blipFill>
          <a:blip r:embed="rId5" cstate="print">
            <a:extLst>
              <a:ext uri="{28A0092B-C50C-407E-A947-70E740481C1C}">
                <a14:useLocalDpi xmlns:a14="http://schemas.microsoft.com/office/drawing/2010/main" val="0"/>
              </a:ext>
            </a:extLst>
          </a:blip>
          <a:srcRect l="11246" r="12089" b="7778"/>
          <a:stretch>
            <a:fillRect/>
          </a:stretch>
        </p:blipFill>
        <p:spPr>
          <a:xfrm rot="5400000">
            <a:off x="265398" y="5112993"/>
            <a:ext cx="1538187" cy="1387735"/>
          </a:xfrm>
          <a:prstGeom prst="rect">
            <a:avLst/>
          </a:prstGeom>
          <a:solidFill>
            <a:srgbClr val="FFFFFF">
              <a:shade val="85000"/>
            </a:srgbClr>
          </a:solidFill>
          <a:ln w="88900" cap="sq">
            <a:solidFill>
              <a:srgbClr val="FFC1C2"/>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4" name="角丸四角形 5">
            <a:extLst>
              <a:ext uri="{FF2B5EF4-FFF2-40B4-BE49-F238E27FC236}">
                <a16:creationId xmlns:a16="http://schemas.microsoft.com/office/drawing/2014/main" id="{573D7399-F969-500A-25AE-FFA64B93B82A}"/>
              </a:ext>
            </a:extLst>
          </p:cNvPr>
          <p:cNvSpPr/>
          <p:nvPr/>
        </p:nvSpPr>
        <p:spPr>
          <a:xfrm>
            <a:off x="3917891" y="3996648"/>
            <a:ext cx="2319999" cy="387139"/>
          </a:xfrm>
          <a:prstGeom prst="roundRect">
            <a:avLst/>
          </a:prstGeom>
          <a:solidFill>
            <a:srgbClr val="FFF7F7"/>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400" dirty="0"/>
              <a:t>診察とプレゼント</a:t>
            </a:r>
            <a:endParaRPr kumimoji="1" lang="en-US" altLang="ja-JP" sz="1400" dirty="0"/>
          </a:p>
        </p:txBody>
      </p:sp>
      <p:sp>
        <p:nvSpPr>
          <p:cNvPr id="25" name="テキスト ボックス 24">
            <a:extLst>
              <a:ext uri="{FF2B5EF4-FFF2-40B4-BE49-F238E27FC236}">
                <a16:creationId xmlns:a16="http://schemas.microsoft.com/office/drawing/2014/main" id="{9E63B8C9-0C14-00DB-0B15-547AB131025B}"/>
              </a:ext>
            </a:extLst>
          </p:cNvPr>
          <p:cNvSpPr txBox="1"/>
          <p:nvPr/>
        </p:nvSpPr>
        <p:spPr>
          <a:xfrm>
            <a:off x="3553783" y="4360335"/>
            <a:ext cx="3210793" cy="261610"/>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rPr>
              <a:t>　</a:t>
            </a:r>
            <a:endParaRPr lang="en-US" altLang="ja-JP" sz="1100" dirty="0">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29D0BC7C-8AAF-F18B-9CED-BE37086691B1}"/>
              </a:ext>
            </a:extLst>
          </p:cNvPr>
          <p:cNvSpPr txBox="1"/>
          <p:nvPr/>
        </p:nvSpPr>
        <p:spPr>
          <a:xfrm>
            <a:off x="3491362" y="4427320"/>
            <a:ext cx="3210793" cy="600164"/>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rPr>
              <a:t>ぬいぐるみを患者に見立て、診察体験をします。診察後は、部員の皆さんによる手作りメダルを選び、持ち帰ることができます。</a:t>
            </a:r>
            <a:endParaRPr lang="en-US" altLang="ja-JP" sz="1100" dirty="0">
              <a:latin typeface="メイリオ" panose="020B0604030504040204" pitchFamily="50" charset="-128"/>
              <a:ea typeface="メイリオ" panose="020B0604030504040204" pitchFamily="50" charset="-128"/>
            </a:endParaRPr>
          </a:p>
        </p:txBody>
      </p:sp>
      <p:pic>
        <p:nvPicPr>
          <p:cNvPr id="29" name="図 28" descr="人, カラフル, 男, 座る が含まれている画像&#10;&#10;AI 生成コンテンツは誤りを含む可能性があります。">
            <a:extLst>
              <a:ext uri="{FF2B5EF4-FFF2-40B4-BE49-F238E27FC236}">
                <a16:creationId xmlns:a16="http://schemas.microsoft.com/office/drawing/2014/main" id="{F63D057E-9F1F-4DBF-BDA4-94677D8DF366}"/>
              </a:ext>
            </a:extLst>
          </p:cNvPr>
          <p:cNvPicPr>
            <a:picLocks noChangeAspect="1"/>
          </p:cNvPicPr>
          <p:nvPr/>
        </p:nvPicPr>
        <p:blipFill>
          <a:blip r:embed="rId6" cstate="print">
            <a:extLst>
              <a:ext uri="{28A0092B-C50C-407E-A947-70E740481C1C}">
                <a14:useLocalDpi xmlns:a14="http://schemas.microsoft.com/office/drawing/2010/main" val="0"/>
              </a:ext>
            </a:extLst>
          </a:blip>
          <a:srcRect l="23666" t="12095" r="13450" b="9855"/>
          <a:stretch>
            <a:fillRect/>
          </a:stretch>
        </p:blipFill>
        <p:spPr>
          <a:xfrm rot="5400000">
            <a:off x="3572597" y="5089617"/>
            <a:ext cx="1534576" cy="1428514"/>
          </a:xfrm>
          <a:prstGeom prst="rect">
            <a:avLst/>
          </a:prstGeom>
          <a:solidFill>
            <a:srgbClr val="FFFFFF">
              <a:shade val="85000"/>
            </a:srgbClr>
          </a:solidFill>
          <a:ln w="88900" cap="sq">
            <a:solidFill>
              <a:srgbClr val="FFC1C2"/>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1" name="図 30" descr="手紙, カレンダー&#10;&#10;AI 生成コンテンツは誤りを含む可能性があります。">
            <a:extLst>
              <a:ext uri="{FF2B5EF4-FFF2-40B4-BE49-F238E27FC236}">
                <a16:creationId xmlns:a16="http://schemas.microsoft.com/office/drawing/2014/main" id="{D211D100-2986-2FBC-26A1-6AF96D4C6067}"/>
              </a:ext>
            </a:extLst>
          </p:cNvPr>
          <p:cNvPicPr>
            <a:picLocks noChangeAspect="1"/>
          </p:cNvPicPr>
          <p:nvPr/>
        </p:nvPicPr>
        <p:blipFill>
          <a:blip r:embed="rId7" cstate="print">
            <a:extLst>
              <a:ext uri="{28A0092B-C50C-407E-A947-70E740481C1C}">
                <a14:useLocalDpi xmlns:a14="http://schemas.microsoft.com/office/drawing/2010/main" val="0"/>
              </a:ext>
            </a:extLst>
          </a:blip>
          <a:srcRect l="5813" r="8726"/>
          <a:stretch>
            <a:fillRect/>
          </a:stretch>
        </p:blipFill>
        <p:spPr>
          <a:xfrm rot="5400000">
            <a:off x="5103444" y="5122117"/>
            <a:ext cx="1534577" cy="1346736"/>
          </a:xfrm>
          <a:prstGeom prst="rect">
            <a:avLst/>
          </a:prstGeom>
          <a:solidFill>
            <a:srgbClr val="FFFFFF">
              <a:shade val="85000"/>
            </a:srgbClr>
          </a:solidFill>
          <a:ln w="88900" cap="sq">
            <a:solidFill>
              <a:srgbClr val="FFC1C2"/>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3" name="図 32" descr="人, 屋内, 食品, テーブル が含まれている画像&#10;&#10;AI 生成コンテンツは誤りを含む可能性があります。">
            <a:extLst>
              <a:ext uri="{FF2B5EF4-FFF2-40B4-BE49-F238E27FC236}">
                <a16:creationId xmlns:a16="http://schemas.microsoft.com/office/drawing/2014/main" id="{FC277550-B947-C908-D2A6-6693364F9F20}"/>
              </a:ext>
            </a:extLst>
          </p:cNvPr>
          <p:cNvPicPr>
            <a:picLocks noChangeAspect="1"/>
          </p:cNvPicPr>
          <p:nvPr/>
        </p:nvPicPr>
        <p:blipFill>
          <a:blip r:embed="rId8" cstate="print">
            <a:extLst>
              <a:ext uri="{28A0092B-C50C-407E-A947-70E740481C1C}">
                <a14:useLocalDpi xmlns:a14="http://schemas.microsoft.com/office/drawing/2010/main" val="0"/>
              </a:ext>
            </a:extLst>
          </a:blip>
          <a:srcRect l="16569" t="24645" r="15331"/>
          <a:stretch>
            <a:fillRect/>
          </a:stretch>
        </p:blipFill>
        <p:spPr>
          <a:xfrm>
            <a:off x="4297193" y="6831803"/>
            <a:ext cx="2099062" cy="1741994"/>
          </a:xfrm>
          <a:prstGeom prst="rect">
            <a:avLst/>
          </a:prstGeom>
          <a:solidFill>
            <a:srgbClr val="FFFFFF">
              <a:shade val="85000"/>
            </a:srgbClr>
          </a:solidFill>
          <a:ln w="88900" cap="sq">
            <a:solidFill>
              <a:srgbClr val="FFC1C2"/>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4" name="テキスト ボックス 33">
            <a:extLst>
              <a:ext uri="{FF2B5EF4-FFF2-40B4-BE49-F238E27FC236}">
                <a16:creationId xmlns:a16="http://schemas.microsoft.com/office/drawing/2014/main" id="{A3107173-86A3-668F-3BB2-B270E015CD05}"/>
              </a:ext>
            </a:extLst>
          </p:cNvPr>
          <p:cNvSpPr txBox="1"/>
          <p:nvPr/>
        </p:nvSpPr>
        <p:spPr>
          <a:xfrm>
            <a:off x="4029104" y="8658354"/>
            <a:ext cx="2592702" cy="415498"/>
          </a:xfrm>
          <a:prstGeom prst="rect">
            <a:avLst/>
          </a:prstGeom>
          <a:noFill/>
        </p:spPr>
        <p:txBody>
          <a:bodyPr wrap="square" rtlCol="0">
            <a:spAutoFit/>
          </a:bodyPr>
          <a:lstStyle/>
          <a:p>
            <a:pPr algn="ctr"/>
            <a:r>
              <a:rPr lang="ja-JP" altLang="en-US" sz="1050" dirty="0">
                <a:latin typeface="メイリオ" panose="020B0604030504040204" pitchFamily="50" charset="-128"/>
                <a:ea typeface="メイリオ" panose="020B0604030504040204" pitchFamily="50" charset="-128"/>
              </a:rPr>
              <a:t>「わははファミリーフェスティバル</a:t>
            </a:r>
            <a:endParaRPr lang="en-US" altLang="ja-JP" sz="1050" dirty="0">
              <a:latin typeface="メイリオ" panose="020B0604030504040204" pitchFamily="50" charset="-128"/>
              <a:ea typeface="メイリオ" panose="020B0604030504040204" pitchFamily="50" charset="-128"/>
            </a:endParaRPr>
          </a:p>
          <a:p>
            <a:pPr algn="ctr"/>
            <a:r>
              <a:rPr lang="en-US" altLang="ja-JP" sz="1050" dirty="0">
                <a:latin typeface="メイリオ" panose="020B0604030504040204" pitchFamily="50" charset="-128"/>
                <a:ea typeface="メイリオ" panose="020B0604030504040204" pitchFamily="50" charset="-128"/>
              </a:rPr>
              <a:t>2025</a:t>
            </a:r>
            <a:r>
              <a:rPr lang="ja-JP" altLang="en-US" sz="1050" dirty="0">
                <a:latin typeface="メイリオ" panose="020B0604030504040204" pitchFamily="50" charset="-128"/>
                <a:ea typeface="メイリオ" panose="020B0604030504040204" pitchFamily="50" charset="-128"/>
              </a:rPr>
              <a:t>」での出展の様子</a:t>
            </a:r>
            <a:endParaRPr lang="en-US" altLang="ja-JP" sz="1050" dirty="0">
              <a:latin typeface="メイリオ" panose="020B0604030504040204" pitchFamily="50" charset="-128"/>
              <a:ea typeface="メイリオ" panose="020B0604030504040204" pitchFamily="50" charset="-128"/>
            </a:endParaRPr>
          </a:p>
        </p:txBody>
      </p:sp>
      <p:pic>
        <p:nvPicPr>
          <p:cNvPr id="36" name="図 35" descr="QR コード&#10;&#10;AI 生成コンテンツは誤りを含む可能性があります。">
            <a:extLst>
              <a:ext uri="{FF2B5EF4-FFF2-40B4-BE49-F238E27FC236}">
                <a16:creationId xmlns:a16="http://schemas.microsoft.com/office/drawing/2014/main" id="{55D496F8-470C-24E2-D2EA-10665513DB58}"/>
              </a:ext>
            </a:extLst>
          </p:cNvPr>
          <p:cNvPicPr>
            <a:picLocks noChangeAspect="1"/>
          </p:cNvPicPr>
          <p:nvPr/>
        </p:nvPicPr>
        <p:blipFill>
          <a:blip r:embed="rId9" cstate="print">
            <a:extLst>
              <a:ext uri="{28A0092B-C50C-407E-A947-70E740481C1C}">
                <a14:useLocalDpi xmlns:a14="http://schemas.microsoft.com/office/drawing/2010/main" val="0"/>
              </a:ext>
            </a:extLst>
          </a:blip>
          <a:srcRect l="12981" t="10743" r="13092" b="22821"/>
          <a:stretch>
            <a:fillRect/>
          </a:stretch>
        </p:blipFill>
        <p:spPr>
          <a:xfrm>
            <a:off x="864967" y="7982810"/>
            <a:ext cx="1114426" cy="1056908"/>
          </a:xfrm>
          <a:prstGeom prst="rect">
            <a:avLst/>
          </a:prstGeom>
        </p:spPr>
      </p:pic>
      <p:sp>
        <p:nvSpPr>
          <p:cNvPr id="37" name="テキスト ボックス 36">
            <a:extLst>
              <a:ext uri="{FF2B5EF4-FFF2-40B4-BE49-F238E27FC236}">
                <a16:creationId xmlns:a16="http://schemas.microsoft.com/office/drawing/2014/main" id="{EEFA699F-16CF-F789-93CC-D227C1CD0FB8}"/>
              </a:ext>
            </a:extLst>
          </p:cNvPr>
          <p:cNvSpPr txBox="1"/>
          <p:nvPr/>
        </p:nvSpPr>
        <p:spPr>
          <a:xfrm>
            <a:off x="1604732" y="8544856"/>
            <a:ext cx="2592702" cy="415498"/>
          </a:xfrm>
          <a:prstGeom prst="rect">
            <a:avLst/>
          </a:prstGeom>
          <a:noFill/>
        </p:spPr>
        <p:txBody>
          <a:bodyPr wrap="square" rtlCol="0">
            <a:spAutoFit/>
          </a:bodyPr>
          <a:lstStyle/>
          <a:p>
            <a:pPr algn="ct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Instagram</a:t>
            </a:r>
            <a:r>
              <a:rPr lang="ja-JP" altLang="en-US" sz="1050" dirty="0">
                <a:latin typeface="メイリオ" panose="020B0604030504040204" pitchFamily="50" charset="-128"/>
                <a:ea typeface="メイリオ" panose="020B0604030504040204" pitchFamily="50" charset="-128"/>
              </a:rPr>
              <a:t>アカウントの</a:t>
            </a:r>
            <a:endParaRPr lang="en-US" altLang="ja-JP" sz="1050" dirty="0">
              <a:latin typeface="メイリオ" panose="020B0604030504040204" pitchFamily="50" charset="-128"/>
              <a:ea typeface="メイリオ" panose="020B0604030504040204" pitchFamily="50" charset="-128"/>
            </a:endParaRPr>
          </a:p>
          <a:p>
            <a:pPr algn="ctr"/>
            <a:r>
              <a:rPr lang="ja-JP" altLang="en-US" sz="1050" dirty="0">
                <a:latin typeface="メイリオ" panose="020B0604030504040204" pitchFamily="50" charset="-128"/>
                <a:ea typeface="メイリオ" panose="020B0604030504040204" pitchFamily="50" charset="-128"/>
              </a:rPr>
              <a:t>二次元コードはこちら</a:t>
            </a:r>
            <a:endParaRPr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117913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1719</TotalTime>
  <Words>399</Words>
  <Application>Microsoft Office PowerPoint</Application>
  <PresentationFormat>A4 210 x 297 mm</PresentationFormat>
  <Paragraphs>21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メイリオ</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C14-1955</dc:creator>
  <cp:lastModifiedBy>増山　迅</cp:lastModifiedBy>
  <cp:revision>152</cp:revision>
  <cp:lastPrinted>2022-10-06T01:30:04Z</cp:lastPrinted>
  <dcterms:created xsi:type="dcterms:W3CDTF">2018-02-08T07:36:20Z</dcterms:created>
  <dcterms:modified xsi:type="dcterms:W3CDTF">2025-11-25T23:41:48Z</dcterms:modified>
</cp:coreProperties>
</file>